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C61D-B7D0-47E2-8F2E-15C2C58B2E55}" type="datetimeFigureOut">
              <a:rPr lang="es-ES" smtClean="0"/>
              <a:t>05/06/2024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97262-9456-4724-BF04-B34A8C9D78D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954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97262-9456-4724-BF04-B34A8C9D78D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79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8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2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69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1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4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8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3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24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4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91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5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5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s7000.net.ve/2021/07/05/laravel-php/" TargetMode="External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PHP" TargetMode="External"/><Relationship Id="rId11" Type="http://schemas.openxmlformats.org/officeDocument/2006/relationships/hyperlink" Target="https://www.thisfaner.com/p/docker-primer/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hyperlink" Target="https://pxhere.com/ko/photo/441960" TargetMode="Externa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8D957509-FE2E-7F0F-AE4B-E70B6D446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39" r="11926" b="-1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3C13BD-A57B-7970-948B-009DBC932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4880" y="3025587"/>
            <a:ext cx="3153720" cy="2985247"/>
          </a:xfrm>
        </p:spPr>
        <p:txBody>
          <a:bodyPr>
            <a:normAutofit/>
          </a:bodyPr>
          <a:lstStyle/>
          <a:p>
            <a:pPr algn="r"/>
            <a:r>
              <a:rPr lang="es-ES" sz="4400" dirty="0"/>
              <a:t>ATP Laravel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C7B9B8-3F87-EC2D-734C-6E79D920D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176" y="1116873"/>
            <a:ext cx="2521424" cy="1520669"/>
          </a:xfrm>
        </p:spPr>
        <p:txBody>
          <a:bodyPr>
            <a:normAutofit/>
          </a:bodyPr>
          <a:lstStyle/>
          <a:p>
            <a:pPr algn="r"/>
            <a:r>
              <a:rPr lang="es-ES" sz="1600" dirty="0"/>
              <a:t>Creado por Laura Garrido Arredondo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iseño PNG Y SVG De Silueta, De, Raqueta De Tenis Para Camisetas">
            <a:extLst>
              <a:ext uri="{FF2B5EF4-FFF2-40B4-BE49-F238E27FC236}">
                <a16:creationId xmlns:a16="http://schemas.microsoft.com/office/drawing/2014/main" id="{419DBA79-63B4-4EF5-90AF-49CCF7B6E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679">
            <a:off x="7232156" y="98723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TP Tour - Wikipedia">
            <a:extLst>
              <a:ext uri="{FF2B5EF4-FFF2-40B4-BE49-F238E27FC236}">
                <a16:creationId xmlns:a16="http://schemas.microsoft.com/office/drawing/2014/main" id="{8D3B18FE-7C54-F84E-F131-DEBBE8F1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41966"/>
            <a:ext cx="7189838" cy="33672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002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601AB-5C1A-42AC-94A2-E79215DB9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Funcionalidades adicionales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942604-31FF-A44C-3208-7157695C1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960283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 err="1"/>
              <a:t>Crud</a:t>
            </a:r>
            <a:endParaRPr lang="es-E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/>
              <a:t>Validaciones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/>
              <a:t>Almacenamiento de imágenes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/>
              <a:t>paginación</a:t>
            </a:r>
          </a:p>
        </p:txBody>
      </p:sp>
      <p:pic>
        <p:nvPicPr>
          <p:cNvPr id="4" name="Picture 8" descr="Pelota De Tenis PNG para descargar gratis">
            <a:extLst>
              <a:ext uri="{FF2B5EF4-FFF2-40B4-BE49-F238E27FC236}">
                <a16:creationId xmlns:a16="http://schemas.microsoft.com/office/drawing/2014/main" id="{F176E098-C359-047C-059D-CF242012A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517681" y="755712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Pelota De Tenis PNG para descargar gratis">
            <a:extLst>
              <a:ext uri="{FF2B5EF4-FFF2-40B4-BE49-F238E27FC236}">
                <a16:creationId xmlns:a16="http://schemas.microsoft.com/office/drawing/2014/main" id="{4CBC6974-2B21-BD9D-8138-547B3E67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11140398" y="6456674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elota De Tenis PNG para descargar gratis">
            <a:extLst>
              <a:ext uri="{FF2B5EF4-FFF2-40B4-BE49-F238E27FC236}">
                <a16:creationId xmlns:a16="http://schemas.microsoft.com/office/drawing/2014/main" id="{85368F28-B3AD-6557-4BF5-19FBEE45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11517019" y="506475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iseño PNG Y SVG De Silueta, De, Raqueta De Tenis Para Camisetas">
            <a:extLst>
              <a:ext uri="{FF2B5EF4-FFF2-40B4-BE49-F238E27FC236}">
                <a16:creationId xmlns:a16="http://schemas.microsoft.com/office/drawing/2014/main" id="{FEBEFC5A-0A31-4EBC-EF52-BADE44CF2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6043">
            <a:off x="-629633" y="377354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13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40093-E8C0-C523-15C6-1820C5A0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8" y="260685"/>
            <a:ext cx="3529264" cy="1382156"/>
          </a:xfrm>
        </p:spPr>
        <p:txBody>
          <a:bodyPr/>
          <a:lstStyle/>
          <a:p>
            <a:r>
              <a:rPr lang="es-ES" dirty="0"/>
              <a:t>Seguridad</a:t>
            </a:r>
          </a:p>
        </p:txBody>
      </p:sp>
      <p:pic>
        <p:nvPicPr>
          <p:cNvPr id="3074" name="Picture 2" descr="Todos Somos Clientes: Cuenta de Administrador y de Usuario: Ambas Son  Imprescindibles">
            <a:extLst>
              <a:ext uri="{FF2B5EF4-FFF2-40B4-BE49-F238E27FC236}">
                <a16:creationId xmlns:a16="http://schemas.microsoft.com/office/drawing/2014/main" id="{53C9A497-F83E-2347-7157-EC1AD4B81E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79" y="1467350"/>
            <a:ext cx="9010549" cy="48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Diseño PNG Y SVG De Silueta, De, Raqueta De Tenis Para Camisetas">
            <a:extLst>
              <a:ext uri="{FF2B5EF4-FFF2-40B4-BE49-F238E27FC236}">
                <a16:creationId xmlns:a16="http://schemas.microsoft.com/office/drawing/2014/main" id="{7C3CE11B-6EC5-C8B4-AF16-DE2EE79B3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98560">
            <a:off x="-1969122" y="-25394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iseño PNG Y SVG De Silueta, De, Raqueta De Tenis Para Camisetas">
            <a:extLst>
              <a:ext uri="{FF2B5EF4-FFF2-40B4-BE49-F238E27FC236}">
                <a16:creationId xmlns:a16="http://schemas.microsoft.com/office/drawing/2014/main" id="{359B4C50-CDE4-7A02-43DD-1CA8780E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6043">
            <a:off x="9753599" y="484527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84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ersonas haciendo planes">
            <a:extLst>
              <a:ext uri="{FF2B5EF4-FFF2-40B4-BE49-F238E27FC236}">
                <a16:creationId xmlns:a16="http://schemas.microsoft.com/office/drawing/2014/main" id="{B92DF1EA-FB67-E1DF-4774-57AE025C7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0471F3-E8C2-A4D9-5EDF-12384B351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8483"/>
            <a:ext cx="9144000" cy="2825085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rgbClr val="FFFFFF"/>
                </a:solidFill>
              </a:rPr>
              <a:t>Ejecucción de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17031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58842-6A91-FD9B-95EB-9AB22217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07" y="393796"/>
            <a:ext cx="9906000" cy="1382156"/>
          </a:xfrm>
        </p:spPr>
        <p:txBody>
          <a:bodyPr/>
          <a:lstStyle/>
          <a:p>
            <a:r>
              <a:rPr lang="es-ES" dirty="0"/>
              <a:t>Presupuesto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91912B8-F05F-95BF-154D-6C50AA88A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01312"/>
              </p:ext>
            </p:extLst>
          </p:nvPr>
        </p:nvGraphicFramePr>
        <p:xfrm>
          <a:off x="779207" y="1714807"/>
          <a:ext cx="10377948" cy="9988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4487">
                  <a:extLst>
                    <a:ext uri="{9D8B030D-6E8A-4147-A177-3AD203B41FA5}">
                      <a16:colId xmlns:a16="http://schemas.microsoft.com/office/drawing/2014/main" val="2943219959"/>
                    </a:ext>
                  </a:extLst>
                </a:gridCol>
                <a:gridCol w="2594487">
                  <a:extLst>
                    <a:ext uri="{9D8B030D-6E8A-4147-A177-3AD203B41FA5}">
                      <a16:colId xmlns:a16="http://schemas.microsoft.com/office/drawing/2014/main" val="1375824221"/>
                    </a:ext>
                  </a:extLst>
                </a:gridCol>
                <a:gridCol w="2442152">
                  <a:extLst>
                    <a:ext uri="{9D8B030D-6E8A-4147-A177-3AD203B41FA5}">
                      <a16:colId xmlns:a16="http://schemas.microsoft.com/office/drawing/2014/main" val="3029569839"/>
                    </a:ext>
                  </a:extLst>
                </a:gridCol>
                <a:gridCol w="2746822">
                  <a:extLst>
                    <a:ext uri="{9D8B030D-6E8A-4147-A177-3AD203B41FA5}">
                      <a16:colId xmlns:a16="http://schemas.microsoft.com/office/drawing/2014/main" val="2371521315"/>
                    </a:ext>
                  </a:extLst>
                </a:gridCol>
              </a:tblGrid>
              <a:tr h="49944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Desarrollador</a:t>
                      </a:r>
                      <a:endParaRPr lang="es-E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Horas Mensuales</a:t>
                      </a:r>
                      <a:endParaRPr lang="es-E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Costo por Hora (€)</a:t>
                      </a:r>
                      <a:endParaRPr lang="es-E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Costo Mensual (€)</a:t>
                      </a:r>
                      <a:endParaRPr lang="es-E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032151"/>
                  </a:ext>
                </a:extLst>
              </a:tr>
              <a:tr h="49944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  <a:endParaRPr lang="es-E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128€</a:t>
                      </a:r>
                      <a:endParaRPr lang="es-E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15€</a:t>
                      </a:r>
                      <a:endParaRPr lang="es-E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2.200€</a:t>
                      </a:r>
                      <a:endParaRPr lang="es-E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1637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7ECEA5E-219C-510E-F286-530ACCF87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46205"/>
              </p:ext>
            </p:extLst>
          </p:nvPr>
        </p:nvGraphicFramePr>
        <p:xfrm>
          <a:off x="779207" y="3429000"/>
          <a:ext cx="6627792" cy="273425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209264">
                  <a:extLst>
                    <a:ext uri="{9D8B030D-6E8A-4147-A177-3AD203B41FA5}">
                      <a16:colId xmlns:a16="http://schemas.microsoft.com/office/drawing/2014/main" val="749216253"/>
                    </a:ext>
                  </a:extLst>
                </a:gridCol>
                <a:gridCol w="2209264">
                  <a:extLst>
                    <a:ext uri="{9D8B030D-6E8A-4147-A177-3AD203B41FA5}">
                      <a16:colId xmlns:a16="http://schemas.microsoft.com/office/drawing/2014/main" val="3050767983"/>
                    </a:ext>
                  </a:extLst>
                </a:gridCol>
                <a:gridCol w="2209264">
                  <a:extLst>
                    <a:ext uri="{9D8B030D-6E8A-4147-A177-3AD203B41FA5}">
                      <a16:colId xmlns:a16="http://schemas.microsoft.com/office/drawing/2014/main" val="1187360335"/>
                    </a:ext>
                  </a:extLst>
                </a:gridCol>
              </a:tblGrid>
              <a:tr h="496687">
                <a:tc>
                  <a:txBody>
                    <a:bodyPr/>
                    <a:lstStyle/>
                    <a:p>
                      <a:pPr rtl="0"/>
                      <a:r>
                        <a:rPr lang="es-ES" noProof="0" dirty="0"/>
                        <a:t>Descripción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 err="1"/>
                        <a:t>Coverage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/>
                        <a:t>Coste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022843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rtl="0"/>
                      <a:r>
                        <a:rPr lang="es-ES" noProof="0" dirty="0" err="1"/>
                        <a:t>Coverage</a:t>
                      </a:r>
                      <a:r>
                        <a:rPr lang="es-ES" noProof="0" dirty="0"/>
                        <a:t> de Test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/>
                        <a:t>Entre 85 y 90%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/>
                        <a:t>1.000€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834995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rtl="0"/>
                      <a:r>
                        <a:rPr lang="es-ES" noProof="0" dirty="0"/>
                        <a:t>Coste de Seguridad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/>
                        <a:t>1.200€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319304"/>
                  </a:ext>
                </a:extLst>
              </a:tr>
              <a:tr h="745856">
                <a:tc>
                  <a:txBody>
                    <a:bodyPr/>
                    <a:lstStyle/>
                    <a:p>
                      <a:pPr rtl="0"/>
                      <a:r>
                        <a:rPr lang="es-ES" noProof="0" dirty="0"/>
                        <a:t>Coste de </a:t>
                      </a:r>
                      <a:r>
                        <a:rPr lang="es-ES" noProof="0" dirty="0" err="1"/>
                        <a:t>Tecnologia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/>
                        <a:t>2.000€</a:t>
                      </a:r>
                      <a:endParaRPr lang="es-ES" noProof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73120"/>
                  </a:ext>
                </a:extLst>
              </a:tr>
            </a:tbl>
          </a:graphicData>
        </a:graphic>
      </p:graphicFrame>
      <p:pic>
        <p:nvPicPr>
          <p:cNvPr id="7" name="Imagen 6" descr="Han pagado al pollo">
            <a:extLst>
              <a:ext uri="{FF2B5EF4-FFF2-40B4-BE49-F238E27FC236}">
                <a16:creationId xmlns:a16="http://schemas.microsoft.com/office/drawing/2014/main" id="{87C21DBF-4A0F-784D-628B-1C1340EC7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55" y="2133600"/>
            <a:ext cx="4724399" cy="53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23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Sombras de jugadores de tenis">
            <a:extLst>
              <a:ext uri="{FF2B5EF4-FFF2-40B4-BE49-F238E27FC236}">
                <a16:creationId xmlns:a16="http://schemas.microsoft.com/office/drawing/2014/main" id="{3A29B611-C375-650C-E264-AD8A1AAB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6" b="36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A9AAB5-31C0-AE9B-7488-3E745D351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8483"/>
            <a:ext cx="9144000" cy="2825085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rgbClr val="FFFFFF"/>
                </a:solidFill>
              </a:rPr>
              <a:t>Gracias por escuharme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4926A-D4C3-645E-21CC-A2897416B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72752"/>
            <a:ext cx="9144000" cy="614148"/>
          </a:xfrm>
        </p:spPr>
        <p:txBody>
          <a:bodyPr>
            <a:normAutofit/>
          </a:bodyPr>
          <a:lstStyle/>
          <a:p>
            <a:r>
              <a:rPr lang="es-ES" sz="1600">
                <a:solidFill>
                  <a:srgbClr val="FFFFFF"/>
                </a:solidFill>
              </a:rPr>
              <a:t>Tenga un buen día / tarde / noche</a:t>
            </a:r>
          </a:p>
        </p:txBody>
      </p:sp>
    </p:spTree>
    <p:extLst>
      <p:ext uri="{BB962C8B-B14F-4D97-AF65-F5344CB8AC3E}">
        <p14:creationId xmlns:p14="http://schemas.microsoft.com/office/powerpoint/2010/main" val="19345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84F38A-499D-CDF8-2177-EFFB00FB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Índice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F18F6-BF1E-A757-FB34-FF550EC88C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81" r="2968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99021A-1B6D-0D64-DFE5-542C88E59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 err="1"/>
              <a:t>Introducción</a:t>
            </a:r>
            <a:endParaRPr lang="en-US" sz="2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 err="1"/>
              <a:t>Diagramas</a:t>
            </a:r>
            <a:endParaRPr lang="en-US" sz="2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 err="1"/>
              <a:t>Tecnología</a:t>
            </a:r>
            <a:r>
              <a:rPr lang="en-US" sz="2800" dirty="0"/>
              <a:t> y </a:t>
            </a:r>
            <a:r>
              <a:rPr lang="en-US" sz="2800" dirty="0" err="1"/>
              <a:t>Seguridad</a:t>
            </a:r>
            <a:endParaRPr lang="en-US" sz="2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/>
              <a:t>Puntos </a:t>
            </a:r>
            <a:r>
              <a:rPr lang="en-US" sz="2800" dirty="0" err="1"/>
              <a:t>Importantes</a:t>
            </a:r>
            <a:endParaRPr lang="en-US" sz="2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 err="1"/>
              <a:t>Ejecución</a:t>
            </a:r>
            <a:r>
              <a:rPr lang="en-US" sz="2800" dirty="0"/>
              <a:t> del </a:t>
            </a:r>
            <a:r>
              <a:rPr lang="en-US" sz="2800" dirty="0" err="1"/>
              <a:t>programa</a:t>
            </a:r>
            <a:endParaRPr lang="en-US" sz="2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 err="1"/>
              <a:t>Presupuesto</a:t>
            </a:r>
            <a:endParaRPr lang="en-US" sz="2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Diseño PNG Y SVG De Silueta, De, Raqueta De Tenis Para Camisetas">
            <a:extLst>
              <a:ext uri="{FF2B5EF4-FFF2-40B4-BE49-F238E27FC236}">
                <a16:creationId xmlns:a16="http://schemas.microsoft.com/office/drawing/2014/main" id="{5BC91332-1978-E17F-434E-3EEF7C26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65825">
            <a:off x="8946445" y="322529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lota De Tenis PNG para descargar gratis">
            <a:extLst>
              <a:ext uri="{FF2B5EF4-FFF2-40B4-BE49-F238E27FC236}">
                <a16:creationId xmlns:a16="http://schemas.microsoft.com/office/drawing/2014/main" id="{AA0696BC-42F6-4897-ACD3-C3F9F651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45" y="2271487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Pelota De Tenis PNG para descargar gratis">
            <a:extLst>
              <a:ext uri="{FF2B5EF4-FFF2-40B4-BE49-F238E27FC236}">
                <a16:creationId xmlns:a16="http://schemas.microsoft.com/office/drawing/2014/main" id="{BAD06250-6758-EAA8-D1AF-01715A14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92" y="2895079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elota De Tenis PNG para descargar gratis">
            <a:extLst>
              <a:ext uri="{FF2B5EF4-FFF2-40B4-BE49-F238E27FC236}">
                <a16:creationId xmlns:a16="http://schemas.microsoft.com/office/drawing/2014/main" id="{CF52D9CD-B1C8-148F-8A45-767D1302B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44" y="3425333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Pelota De Tenis PNG para descargar gratis">
            <a:extLst>
              <a:ext uri="{FF2B5EF4-FFF2-40B4-BE49-F238E27FC236}">
                <a16:creationId xmlns:a16="http://schemas.microsoft.com/office/drawing/2014/main" id="{D861D2A7-2BC9-9040-5DF7-EB3788F3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34" y="3978859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elota De Tenis PNG para descargar gratis">
            <a:extLst>
              <a:ext uri="{FF2B5EF4-FFF2-40B4-BE49-F238E27FC236}">
                <a16:creationId xmlns:a16="http://schemas.microsoft.com/office/drawing/2014/main" id="{CBA984A4-F745-E09F-AED3-82935059D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44" y="4559503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Pelota De Tenis PNG para descargar gratis">
            <a:extLst>
              <a:ext uri="{FF2B5EF4-FFF2-40B4-BE49-F238E27FC236}">
                <a16:creationId xmlns:a16="http://schemas.microsoft.com/office/drawing/2014/main" id="{6FD5DE1F-FF7A-2140-40B9-CBBA86AD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00" y="5113029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Pelota De Tenis PNG para descargar gratis">
            <a:extLst>
              <a:ext uri="{FF2B5EF4-FFF2-40B4-BE49-F238E27FC236}">
                <a16:creationId xmlns:a16="http://schemas.microsoft.com/office/drawing/2014/main" id="{8D195E8D-A183-A2D0-C3A3-C11FD6A2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02183">
            <a:off x="10590943" y="3329343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elota De Tenis PNG para descargar gratis">
            <a:extLst>
              <a:ext uri="{FF2B5EF4-FFF2-40B4-BE49-F238E27FC236}">
                <a16:creationId xmlns:a16="http://schemas.microsoft.com/office/drawing/2014/main" id="{A8D84FC7-FAFF-877D-2B4C-0744580C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9372792" y="3602238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Pelota De Tenis PNG para descargar gratis">
            <a:extLst>
              <a:ext uri="{FF2B5EF4-FFF2-40B4-BE49-F238E27FC236}">
                <a16:creationId xmlns:a16="http://schemas.microsoft.com/office/drawing/2014/main" id="{037C6BEF-1794-05FB-5BFF-8F03C4CAD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24460">
            <a:off x="9905635" y="2815551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0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3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Two people playing tennis">
            <a:extLst>
              <a:ext uri="{FF2B5EF4-FFF2-40B4-BE49-F238E27FC236}">
                <a16:creationId xmlns:a16="http://schemas.microsoft.com/office/drawing/2014/main" id="{D473996F-34E0-73F2-D1B3-5F52BBD97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31" b="12383"/>
          <a:stretch/>
        </p:blipFill>
        <p:spPr>
          <a:xfrm>
            <a:off x="-1154" y="10"/>
            <a:ext cx="12192000" cy="6857990"/>
          </a:xfrm>
          <a:prstGeom prst="rect">
            <a:avLst/>
          </a:prstGeom>
        </p:spPr>
      </p:pic>
      <p:sp>
        <p:nvSpPr>
          <p:cNvPr id="36" name="Rectangle 25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FFD3D8-6D9E-BC1D-5C1E-C49DECA7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46" y="1264024"/>
            <a:ext cx="9144000" cy="26119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i="1" kern="1200" cap="all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Introducción</a:t>
            </a:r>
            <a:endParaRPr lang="en-US" sz="5400" b="1" i="1" kern="1200" cap="all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845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7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7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7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7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8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8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8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" name="Rectangle 86">
            <a:extLst>
              <a:ext uri="{FF2B5EF4-FFF2-40B4-BE49-F238E27FC236}">
                <a16:creationId xmlns:a16="http://schemas.microsoft.com/office/drawing/2014/main" id="{2096EABF-579F-4307-8952-04905085F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ápices de colores dibujando curvas en un fondo">
            <a:extLst>
              <a:ext uri="{FF2B5EF4-FFF2-40B4-BE49-F238E27FC236}">
                <a16:creationId xmlns:a16="http://schemas.microsoft.com/office/drawing/2014/main" id="{77AECCE3-8157-DED8-AD7D-747F729A6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3377" b="12540"/>
          <a:stretch/>
        </p:blipFill>
        <p:spPr>
          <a:xfrm>
            <a:off x="-33559" y="-3643"/>
            <a:ext cx="12225558" cy="6861643"/>
          </a:xfrm>
          <a:prstGeom prst="rect">
            <a:avLst/>
          </a:prstGeom>
        </p:spPr>
      </p:pic>
      <p:sp>
        <p:nvSpPr>
          <p:cNvPr id="104" name="Rectangle 23">
            <a:extLst>
              <a:ext uri="{FF2B5EF4-FFF2-40B4-BE49-F238E27FC236}">
                <a16:creationId xmlns:a16="http://schemas.microsoft.com/office/drawing/2014/main" id="{233D9D3E-2FB8-42AA-B5E5-1EAB4DA9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3556" y="-14280"/>
            <a:ext cx="4615080" cy="687227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2170935 w 5594726"/>
              <a:gd name="connsiteY0" fmla="*/ 0 h 6868625"/>
              <a:gd name="connsiteX1" fmla="*/ 5594726 w 5594726"/>
              <a:gd name="connsiteY1" fmla="*/ 0 h 6868625"/>
              <a:gd name="connsiteX2" fmla="*/ 5594726 w 5594726"/>
              <a:gd name="connsiteY2" fmla="*/ 6868625 h 6868625"/>
              <a:gd name="connsiteX3" fmla="*/ 0 w 5594726"/>
              <a:gd name="connsiteY3" fmla="*/ 6865085 h 6868625"/>
              <a:gd name="connsiteX4" fmla="*/ 2170935 w 5594726"/>
              <a:gd name="connsiteY4" fmla="*/ 0 h 686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4726" h="6868625">
                <a:moveTo>
                  <a:pt x="2170935" y="0"/>
                </a:moveTo>
                <a:lnTo>
                  <a:pt x="5594726" y="0"/>
                </a:lnTo>
                <a:lnTo>
                  <a:pt x="5594726" y="6868625"/>
                </a:lnTo>
                <a:lnTo>
                  <a:pt x="0" y="6865085"/>
                </a:lnTo>
                <a:lnTo>
                  <a:pt x="217093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A7291E-35D3-BC95-68B2-50A6F21B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1040003"/>
            <a:ext cx="3281149" cy="31501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Diagramas</a:t>
            </a:r>
            <a:endParaRPr lang="en-US" sz="4000" i="1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B53701-FE69-6E59-3786-5DAC44EF4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26" y="2015613"/>
            <a:ext cx="2835633" cy="380238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b="1" cap="all" spc="300" dirty="0">
                <a:solidFill>
                  <a:schemeClr val="tx2"/>
                </a:solidFill>
              </a:rPr>
              <a:t>Casos de </a:t>
            </a:r>
            <a:r>
              <a:rPr lang="en-US" b="1" cap="all" spc="300" dirty="0" err="1">
                <a:solidFill>
                  <a:schemeClr val="tx2"/>
                </a:solidFill>
              </a:rPr>
              <a:t>uso</a:t>
            </a:r>
            <a:endParaRPr lang="en-US" b="1" cap="all" spc="3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1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b="1" cap="all" spc="300" dirty="0" err="1">
                <a:solidFill>
                  <a:schemeClr val="tx2"/>
                </a:solidFill>
              </a:rPr>
              <a:t>Diagrama</a:t>
            </a:r>
            <a:r>
              <a:rPr lang="en-US" b="1" cap="all" spc="300" dirty="0">
                <a:solidFill>
                  <a:schemeClr val="tx2"/>
                </a:solidFill>
              </a:rPr>
              <a:t> </a:t>
            </a:r>
            <a:r>
              <a:rPr lang="en-US" b="1" cap="all" spc="300" dirty="0" err="1">
                <a:solidFill>
                  <a:schemeClr val="tx2"/>
                </a:solidFill>
              </a:rPr>
              <a:t>Entidad</a:t>
            </a:r>
            <a:r>
              <a:rPr lang="en-US" b="1" cap="all" spc="300" dirty="0">
                <a:solidFill>
                  <a:schemeClr val="tx2"/>
                </a:solidFill>
              </a:rPr>
              <a:t> de </a:t>
            </a:r>
            <a:r>
              <a:rPr lang="en-US" b="1" cap="all" spc="300" dirty="0" err="1">
                <a:solidFill>
                  <a:schemeClr val="tx2"/>
                </a:solidFill>
              </a:rPr>
              <a:t>Relación</a:t>
            </a:r>
            <a:endParaRPr lang="en-US" b="1" cap="all" spc="3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1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b="1" cap="all" spc="300" dirty="0" err="1">
                <a:solidFill>
                  <a:schemeClr val="tx2"/>
                </a:solidFill>
              </a:rPr>
              <a:t>Diagrama</a:t>
            </a:r>
            <a:r>
              <a:rPr lang="en-US" b="1" cap="all" spc="300" dirty="0">
                <a:solidFill>
                  <a:schemeClr val="tx2"/>
                </a:solidFill>
              </a:rPr>
              <a:t> de </a:t>
            </a:r>
            <a:r>
              <a:rPr lang="en-US" b="1" cap="all" spc="300" dirty="0" err="1">
                <a:solidFill>
                  <a:schemeClr val="tx2"/>
                </a:solidFill>
              </a:rPr>
              <a:t>Clases</a:t>
            </a:r>
            <a:endParaRPr lang="en-US" b="1" cap="all" spc="300" dirty="0">
              <a:solidFill>
                <a:schemeClr val="tx2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9FBE6D3-8499-4BE7-8C12-1BA9F0150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35C1B90-3208-4854-BFDE-310A0263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FB20B9B-B58D-4A05-87A2-6F8C78BD7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8CC7CE6-73AD-436F-BC95-066CC950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192C383-6990-4C74-A5FF-EAB4A1EA2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02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EF5302EE-A8AD-4036-9D0A-0E0B1ED0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118" y="5400084"/>
            <a:ext cx="9144000" cy="104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Casos de </a:t>
            </a:r>
            <a:r>
              <a:rPr lang="en-US" sz="40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uso</a:t>
            </a:r>
            <a:endParaRPr lang="en-US" sz="4000" i="1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Vista aérea de tres pistas de tenis verdes">
            <a:extLst>
              <a:ext uri="{FF2B5EF4-FFF2-40B4-BE49-F238E27FC236}">
                <a16:creationId xmlns:a16="http://schemas.microsoft.com/office/drawing/2014/main" id="{D2A8A867-E33C-A2C6-CFEF-F31295BFAA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70" y="-8323"/>
            <a:ext cx="12227670" cy="5485198"/>
          </a:xfrm>
          <a:prstGeom prst="rect">
            <a:avLst/>
          </a:prstGeom>
        </p:spPr>
      </p:pic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F0855D57-A42C-FC4E-3471-EA8560E31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57" y="1560257"/>
            <a:ext cx="5739718" cy="2008900"/>
          </a:xfrm>
          <a:prstGeom prst="rect">
            <a:avLst/>
          </a:prstGeom>
        </p:spPr>
      </p:pic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2A869CD8-0AA0-A01C-0CC7-8CC661F91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26529" y="1558369"/>
            <a:ext cx="6041804" cy="200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8F92FE-E706-460E-95F3-8B49EF54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Superficie verde y azul en una pista de deportes">
            <a:extLst>
              <a:ext uri="{FF2B5EF4-FFF2-40B4-BE49-F238E27FC236}">
                <a16:creationId xmlns:a16="http://schemas.microsoft.com/office/drawing/2014/main" id="{9B19916D-6BE3-B9AE-E43D-CBF5E563C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7"/>
            <a:ext cx="12192000" cy="6855353"/>
          </a:xfrm>
          <a:prstGeom prst="rect">
            <a:avLst/>
          </a:prstGeom>
        </p:spPr>
      </p:pic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A8DC06FA-AADA-3C06-E50B-B4FA3D6AC3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2144"/>
          <a:stretch/>
        </p:blipFill>
        <p:spPr>
          <a:xfrm>
            <a:off x="533401" y="533398"/>
            <a:ext cx="11125200" cy="5791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3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" name="Rectangle 22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D05AB5-8421-41AB-B9A1-76BC69315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8" y="533400"/>
            <a:ext cx="4493885" cy="4249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Diagrama</a:t>
            </a:r>
            <a:r>
              <a:rPr lang="en-US" sz="5400" dirty="0"/>
              <a:t> </a:t>
            </a:r>
            <a:r>
              <a:rPr lang="en-US" sz="5400" dirty="0" err="1"/>
              <a:t>entidad</a:t>
            </a:r>
            <a:r>
              <a:rPr lang="en-US" sz="5400" dirty="0"/>
              <a:t> </a:t>
            </a:r>
            <a:r>
              <a:rPr lang="en-US" sz="5400" dirty="0" err="1"/>
              <a:t>relación</a:t>
            </a:r>
            <a:r>
              <a:rPr lang="en-US" sz="5400" dirty="0"/>
              <a:t> y </a:t>
            </a:r>
            <a:r>
              <a:rPr lang="en-US" sz="5400" dirty="0" err="1"/>
              <a:t>clases</a:t>
            </a:r>
            <a:endParaRPr lang="en-US" sz="5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 descr="Diagrama&#10;&#10;Descripción generada automáticamente">
            <a:extLst>
              <a:ext uri="{FF2B5EF4-FFF2-40B4-BE49-F238E27FC236}">
                <a16:creationId xmlns:a16="http://schemas.microsoft.com/office/drawing/2014/main" id="{424CC825-F238-363C-9C9F-96FD54F37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842" y="0"/>
            <a:ext cx="6074135" cy="6858000"/>
          </a:xfrm>
          <a:prstGeom prst="rect">
            <a:avLst/>
          </a:prstGeom>
        </p:spPr>
      </p:pic>
      <p:pic>
        <p:nvPicPr>
          <p:cNvPr id="5" name="Picture 8" descr="Pelota De Tenis PNG para descargar gratis">
            <a:extLst>
              <a:ext uri="{FF2B5EF4-FFF2-40B4-BE49-F238E27FC236}">
                <a16:creationId xmlns:a16="http://schemas.microsoft.com/office/drawing/2014/main" id="{8D16A2F4-1AC3-B696-BD6C-D5C732D7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517681" y="755712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elota De Tenis PNG para descargar gratis">
            <a:extLst>
              <a:ext uri="{FF2B5EF4-FFF2-40B4-BE49-F238E27FC236}">
                <a16:creationId xmlns:a16="http://schemas.microsoft.com/office/drawing/2014/main" id="{90E83C3D-51E5-5959-4A8A-1FE748C34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4693922" y="5145237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elota De Tenis PNG para descargar gratis">
            <a:extLst>
              <a:ext uri="{FF2B5EF4-FFF2-40B4-BE49-F238E27FC236}">
                <a16:creationId xmlns:a16="http://schemas.microsoft.com/office/drawing/2014/main" id="{3F9806D5-841D-3C7A-20C2-D3C17298F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-2059" y="6237734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elota De Tenis PNG para descargar gratis">
            <a:extLst>
              <a:ext uri="{FF2B5EF4-FFF2-40B4-BE49-F238E27FC236}">
                <a16:creationId xmlns:a16="http://schemas.microsoft.com/office/drawing/2014/main" id="{26F425A9-BBFC-7017-F7C7-D043B9588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5431576" y="109661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49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Un juego de beisbol&#10;&#10;Descripción generada automáticamente">
            <a:extLst>
              <a:ext uri="{FF2B5EF4-FFF2-40B4-BE49-F238E27FC236}">
                <a16:creationId xmlns:a16="http://schemas.microsoft.com/office/drawing/2014/main" id="{E8EED70D-3E89-6805-36E5-891A2B658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FE6313C0-E628-A1C9-EA79-6B0BFEBCAA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49843" y="1747845"/>
            <a:ext cx="2957128" cy="15968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DDCBD9-7D2E-3466-8CD0-8B1FEEE0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122" y="250622"/>
            <a:ext cx="6051755" cy="925049"/>
          </a:xfr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s-ES" sz="4400" b="1" dirty="0">
                <a:solidFill>
                  <a:schemeClr val="bg2"/>
                </a:solidFill>
              </a:rPr>
              <a:t>Tecnologías utilizadas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A0BC7F22-F46F-EA51-7CA0-EFD5036A8088}"/>
              </a:ext>
            </a:extLst>
          </p:cNvPr>
          <p:cNvSpPr/>
          <p:nvPr/>
        </p:nvSpPr>
        <p:spPr>
          <a:xfrm>
            <a:off x="3616829" y="2723334"/>
            <a:ext cx="1081548" cy="432821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81C95F8-AACC-7B78-45AA-B0B38BAD4DD8}"/>
              </a:ext>
            </a:extLst>
          </p:cNvPr>
          <p:cNvSpPr/>
          <p:nvPr/>
        </p:nvSpPr>
        <p:spPr>
          <a:xfrm>
            <a:off x="393852" y="1661110"/>
            <a:ext cx="3087605" cy="2515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Marcador de contenido 5" descr="Forma&#10;&#10;Descripción generada automáticamente">
            <a:extLst>
              <a:ext uri="{FF2B5EF4-FFF2-40B4-BE49-F238E27FC236}">
                <a16:creationId xmlns:a16="http://schemas.microsoft.com/office/drawing/2014/main" id="{EC12FDEC-7D88-6E75-B570-D080A481A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6132" y="1982008"/>
            <a:ext cx="1923044" cy="1997968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AFD80DF0-F9CF-1CCC-3C68-EDF95D14717E}"/>
              </a:ext>
            </a:extLst>
          </p:cNvPr>
          <p:cNvSpPr/>
          <p:nvPr/>
        </p:nvSpPr>
        <p:spPr>
          <a:xfrm>
            <a:off x="8831570" y="1647650"/>
            <a:ext cx="3087605" cy="25151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B35F3C-5844-F3ED-0E65-8ADAF45983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9770" y="2074813"/>
            <a:ext cx="2340813" cy="181235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DCEED670-F679-C81D-13C3-7B8231D31EFD}"/>
              </a:ext>
            </a:extLst>
          </p:cNvPr>
          <p:cNvSpPr/>
          <p:nvPr/>
        </p:nvSpPr>
        <p:spPr>
          <a:xfrm>
            <a:off x="4698377" y="4526754"/>
            <a:ext cx="3087605" cy="2254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932EC4D2-4747-FA95-FAB0-631CAC5C71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21688" y="4660940"/>
            <a:ext cx="2381250" cy="1905000"/>
          </a:xfrm>
          <a:prstGeom prst="rect">
            <a:avLst/>
          </a:prstGeom>
        </p:spPr>
      </p:pic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7BF2D809-60E6-F22B-A1A2-E84B9D69D2F4}"/>
              </a:ext>
            </a:extLst>
          </p:cNvPr>
          <p:cNvSpPr/>
          <p:nvPr/>
        </p:nvSpPr>
        <p:spPr>
          <a:xfrm rot="16200000">
            <a:off x="5730703" y="3729417"/>
            <a:ext cx="1022953" cy="43753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037EBE26-F289-1910-308E-72916EA3FF97}"/>
              </a:ext>
            </a:extLst>
          </p:cNvPr>
          <p:cNvSpPr/>
          <p:nvPr/>
        </p:nvSpPr>
        <p:spPr>
          <a:xfrm rot="10800000">
            <a:off x="7701811" y="2723334"/>
            <a:ext cx="1081548" cy="363793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31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29807-7791-462F-8C59-969B0EC71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91648F-89B4-D4F9-853D-BE074770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906" y="533401"/>
            <a:ext cx="6427694" cy="1111254"/>
          </a:xfrm>
        </p:spPr>
        <p:txBody>
          <a:bodyPr>
            <a:normAutofit/>
          </a:bodyPr>
          <a:lstStyle/>
          <a:p>
            <a:pPr algn="r"/>
            <a:r>
              <a:rPr lang="es-ES" sz="3200" dirty="0" err="1"/>
              <a:t>Documentacion</a:t>
            </a:r>
            <a:endParaRPr lang="es-ES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CACD58-DF13-1656-50E9-03DC52AEF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839" y="1754841"/>
            <a:ext cx="6481170" cy="456975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ES" sz="3200" dirty="0"/>
              <a:t> Fichero </a:t>
            </a:r>
            <a:r>
              <a:rPr lang="es-ES" sz="3200" dirty="0" err="1"/>
              <a:t>Readme</a:t>
            </a:r>
            <a:endParaRPr lang="es-E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sz="3200" dirty="0"/>
              <a:t>PDF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3200" dirty="0"/>
              <a:t>Comentarios dentro del código.</a:t>
            </a:r>
          </a:p>
        </p:txBody>
      </p:sp>
      <p:pic>
        <p:nvPicPr>
          <p:cNvPr id="5" name="Picture 4" descr="Datos de programación en monitor de ordenador">
            <a:extLst>
              <a:ext uri="{FF2B5EF4-FFF2-40B4-BE49-F238E27FC236}">
                <a16:creationId xmlns:a16="http://schemas.microsoft.com/office/drawing/2014/main" id="{DBBFF189-1181-EA72-DC1C-3B31B60F7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2" r="6816" b="-2"/>
          <a:stretch/>
        </p:blipFill>
        <p:spPr>
          <a:xfrm>
            <a:off x="20" y="2"/>
            <a:ext cx="5049819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5859" y="0"/>
            <a:ext cx="699247" cy="68573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2312DA-BDBD-40EE-84AB-53293C1CD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210" y="5788959"/>
            <a:ext cx="7396312" cy="106904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8" descr="Pelota De Tenis PNG para descargar gratis">
            <a:extLst>
              <a:ext uri="{FF2B5EF4-FFF2-40B4-BE49-F238E27FC236}">
                <a16:creationId xmlns:a16="http://schemas.microsoft.com/office/drawing/2014/main" id="{7986374F-FE34-688F-33F2-CE2688F39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11542631" y="66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elota De Tenis PNG para descargar gratis">
            <a:extLst>
              <a:ext uri="{FF2B5EF4-FFF2-40B4-BE49-F238E27FC236}">
                <a16:creationId xmlns:a16="http://schemas.microsoft.com/office/drawing/2014/main" id="{DD7C3B94-DBD2-9B17-2580-4ECC6A51C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11516982" y="6167824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Pelota De Tenis PNG para descargar gratis">
            <a:extLst>
              <a:ext uri="{FF2B5EF4-FFF2-40B4-BE49-F238E27FC236}">
                <a16:creationId xmlns:a16="http://schemas.microsoft.com/office/drawing/2014/main" id="{194A61F4-2247-17FC-FA7A-EDDFFE84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6072907" y="1186504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elota De Tenis PNG para descargar gratis">
            <a:extLst>
              <a:ext uri="{FF2B5EF4-FFF2-40B4-BE49-F238E27FC236}">
                <a16:creationId xmlns:a16="http://schemas.microsoft.com/office/drawing/2014/main" id="{4B8D3596-19B6-B5D9-A769-5A26212C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0248">
            <a:off x="3232541" y="6433140"/>
            <a:ext cx="533921" cy="53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533031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F50B3"/>
      </a:accent4>
      <a:accent5>
        <a:srgbClr val="4D90C3"/>
      </a:accent5>
      <a:accent6>
        <a:srgbClr val="3BAFB1"/>
      </a:accent6>
      <a:hlink>
        <a:srgbClr val="3F72B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121</Words>
  <Application>Microsoft Office PowerPoint</Application>
  <PresentationFormat>Panorámica</PresentationFormat>
  <Paragraphs>50</Paragraphs>
  <Slides>14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Aptos</vt:lpstr>
      <vt:lpstr>Arial</vt:lpstr>
      <vt:lpstr>Courier New</vt:lpstr>
      <vt:lpstr>Times New Roman</vt:lpstr>
      <vt:lpstr>Univers Condensed Light</vt:lpstr>
      <vt:lpstr>Walbaum Display Light</vt:lpstr>
      <vt:lpstr>Wingdings</vt:lpstr>
      <vt:lpstr>AngleLinesVTI</vt:lpstr>
      <vt:lpstr>ATP Laravel</vt:lpstr>
      <vt:lpstr>Índice</vt:lpstr>
      <vt:lpstr>Introducción</vt:lpstr>
      <vt:lpstr>Diagramas</vt:lpstr>
      <vt:lpstr>Casos de uso</vt:lpstr>
      <vt:lpstr>Presentación de PowerPoint</vt:lpstr>
      <vt:lpstr>Diagrama entidad relación y clases</vt:lpstr>
      <vt:lpstr>Tecnologías utilizadas</vt:lpstr>
      <vt:lpstr>Documentacion</vt:lpstr>
      <vt:lpstr>Funcionalidades adicionales</vt:lpstr>
      <vt:lpstr>Seguridad</vt:lpstr>
      <vt:lpstr>Ejecucción de la aplicación</vt:lpstr>
      <vt:lpstr>Presupuesto</vt:lpstr>
      <vt:lpstr>Gracias por escuharme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anoobmedic@gmail.com</dc:creator>
  <cp:lastModifiedBy>anoobmedic@gmail.com</cp:lastModifiedBy>
  <cp:revision>1</cp:revision>
  <dcterms:created xsi:type="dcterms:W3CDTF">2024-06-05T15:13:47Z</dcterms:created>
  <dcterms:modified xsi:type="dcterms:W3CDTF">2024-06-05T16:39:05Z</dcterms:modified>
</cp:coreProperties>
</file>